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6" r:id="rId2"/>
    <p:sldId id="312" r:id="rId3"/>
    <p:sldId id="317" r:id="rId4"/>
    <p:sldId id="320" r:id="rId5"/>
    <p:sldId id="319" r:id="rId6"/>
    <p:sldId id="321" r:id="rId7"/>
    <p:sldId id="318" r:id="rId8"/>
    <p:sldId id="322" r:id="rId9"/>
    <p:sldId id="323" r:id="rId10"/>
    <p:sldId id="301" r:id="rId11"/>
    <p:sldId id="302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DomCasual BT" panose="03060902030302020204" pitchFamily="66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4C"/>
    <a:srgbClr val="1C3158"/>
    <a:srgbClr val="336699"/>
    <a:srgbClr val="9999FF"/>
    <a:srgbClr val="261300"/>
    <a:srgbClr val="422100"/>
    <a:srgbClr val="0C0600"/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AF689-9663-4D4B-B290-13B884694631}" v="2372" dt="2020-02-29T15:19:00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812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60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91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2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63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605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989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18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48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269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22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2353-5516-4528-8934-E075A517C3C5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3AF4-9205-42E9-8A37-2AC269C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5964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336782" y="2060620"/>
            <a:ext cx="11267083" cy="41212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Conclusion:</a:t>
            </a:r>
          </a:p>
          <a:p>
            <a:pPr marL="1200150" lvl="1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In times of suffering, spend more time in God’s Word.</a:t>
            </a:r>
          </a:p>
          <a:p>
            <a:pPr marL="1200150" lvl="1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In times of suffering, spend more time in prayer.</a:t>
            </a:r>
          </a:p>
          <a:p>
            <a:pPr marL="1200150" lvl="1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In times of suffering, speak more of your Savior to others.</a:t>
            </a:r>
          </a:p>
          <a:p>
            <a:pPr marL="1200150" lvl="1" indent="-74295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In times of suffering, remember His promise to return for you.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31661" y="37905"/>
            <a:ext cx="5984293" cy="1714500"/>
          </a:xfrm>
          <a:prstGeom prst="rect">
            <a:avLst/>
          </a:prstGeom>
          <a:solidFill>
            <a:srgbClr val="182B4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B396B-7F74-40E9-BD87-BA58B7ECF6E8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22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51789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6B732D-B39C-4802-80CD-58532451C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3" b="23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945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fact that Jesus is coming back…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GRIEF TO JOY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(16:16-22)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understand what He’s saying.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16-20)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“a little while and you will no longer see Me”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“again a little while and you will see Me”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“What is this thing He is telling us?”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“Jesus knew that they wished to question Him”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(John 2:25)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“Are you deliberating together about this?”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“your grief will be turned into joy”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80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5" y="1867302"/>
            <a:ext cx="11964473" cy="499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fact that Jesus is coming back…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GRIEF TO JOY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(16:16-22)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understand what He’s saying.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16-20)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grasp what this means.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(vs. 21-22)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“a woman in labor has pain…but when she gives birth…she no longer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	remembers the anguish”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“because of the joy that a child has been born”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-“you have grief now, but I will see you again, and your heart will rejoice”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“no one will take your joy away from you”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(I Corinthians 15:13-17)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fact that Jesus is coming back…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GRIEF TO JOY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(16:16-22)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TURNS DOUBT TO FAITH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(16:23-28)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understand the relationship between the Father and the Son.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25400" dist="25400" dir="5400000" algn="ctr" rotWithShape="0">
                  <a:srgbClr val="000000"/>
                </a:outerShdw>
              </a:effectLst>
              <a:latin typeface="DomCasual BT" panose="03060902030302020204" pitchFamily="66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“in that day you will not question Me about anything”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“if you ask the Father for anything in My name, He will give it to you”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“Until now you have asked for nothing in My name; ask and you will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	receive, so that your joy may be full.”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448A8-3CB8-494A-A8FC-9E11184AAB6A}"/>
              </a:ext>
            </a:extLst>
          </p:cNvPr>
          <p:cNvSpPr txBox="1"/>
          <p:nvPr/>
        </p:nvSpPr>
        <p:spPr>
          <a:xfrm>
            <a:off x="10238704" y="3940935"/>
            <a:ext cx="204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23-25)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373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6" y="1867302"/>
            <a:ext cx="11500834" cy="499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fact that Jesus is coming back…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GRIEF TO JOY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(16:16-22)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TURNS DOUBT TO FAITH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(16:23-28)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understand the relationship between the Father and the Son.</a:t>
            </a:r>
            <a:endParaRPr lang="en-US" sz="3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25400" dist="25400" dir="5400000" algn="ctr" rotWithShape="0">
                  <a:srgbClr val="000000"/>
                </a:outerShdw>
              </a:effectLst>
              <a:latin typeface="DomCasual BT" panose="03060902030302020204" pitchFamily="66" charset="0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grasp what that relationship means for us.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(vs. 26-28)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“I have spoken to you in figurative language…”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(Matthew 13:10-13)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“I do not say that I will request of the Father on your behalf”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“the Father Himself loves you, because you have loved Me”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“I came forth…have come…am leaving…and going to the Father.”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42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5" y="1867302"/>
            <a:ext cx="11794965" cy="499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fact that Jesus is coming back…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GRIEF TO JOY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(16:16-22)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TURNS DOUBT TO FAITH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(16:23-28)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FEAR TO PEACE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(16:29-33)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understand that Jesus’ power is that of the Father.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29-32)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“now You are speaking plainly…and we know that You know all things”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“by this we believe that You came from God”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24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5" y="1867302"/>
            <a:ext cx="11794965" cy="499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fact that Jesus is coming back…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GRIEF TO JOY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(16:16-22)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TURNS DOUBT TO FAITH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(16:23-28)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FEAR TO PEACE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(16:29-33)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understand that Jesus’ power is that of the Father.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29-32)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grasp that Jesus’ victory is actually ours.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(vs. 33)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“Do you now believe?”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“and hour is coming…for you to be scattered…and to leave Me alone”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“yet I am not alone, because the Father is with Me”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55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365" y="1867302"/>
            <a:ext cx="11794965" cy="4990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The fact that Jesus is coming back…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GRIEF TO JOY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(16:16-22)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TURNS DOUBT TO FAITH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  (16:23-28)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roman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TURNS FEAR TO PEACE</a:t>
            </a:r>
            <a:r>
              <a:rPr lang="en-US" sz="3600" dirty="0">
                <a:ln w="3175">
                  <a:noFill/>
                </a:ln>
                <a:solidFill>
                  <a:schemeClr val="bg1"/>
                </a:solidFill>
                <a:latin typeface="DomCasual BT" panose="03060902030302020204" pitchFamily="66" charset="0"/>
              </a:rPr>
              <a:t>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anose="03060902030302020204" pitchFamily="66" charset="0"/>
              </a:rPr>
              <a:t>(16:29-33)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understand that Jesus’ power is that of the Father.  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(vs. 29-32)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lphaUcPeriod"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When we grasp that Jesus’ victory is actually ours.</a:t>
            </a: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(vs. 33)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    - “these things I have spoken to you, so that in Me you may have peace”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- “In the world you have tribulation, but take courage; I have overcome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25400" dist="25400" dir="5400000" algn="ctr" rotWithShape="0">
                    <a:srgbClr val="000000"/>
                  </a:outerShdw>
                </a:effectLst>
                <a:latin typeface="DomCasual BT" panose="03060902030302020204" pitchFamily="66" charset="0"/>
              </a:rPr>
              <a:t>		the world.”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245"/>
            <a:ext cx="9144000" cy="1828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" y="1838428"/>
            <a:ext cx="12170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FF111F-F10D-47B0-AF2F-8C28E7B9A180}"/>
              </a:ext>
            </a:extLst>
          </p:cNvPr>
          <p:cNvSpPr txBox="1"/>
          <p:nvPr/>
        </p:nvSpPr>
        <p:spPr>
          <a:xfrm>
            <a:off x="10668" y="74815"/>
            <a:ext cx="6877125" cy="1638081"/>
          </a:xfrm>
          <a:prstGeom prst="rect">
            <a:avLst/>
          </a:prstGeom>
          <a:solidFill>
            <a:srgbClr val="182B4C"/>
          </a:solidFill>
        </p:spPr>
        <p:txBody>
          <a:bodyPr wrap="square" rtlCol="0">
            <a:noAutofit/>
          </a:bodyPr>
          <a:lstStyle/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ASSURANCE OF HIS RETURN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DomCasual BT" panose="03060902030302020204" pitchFamily="66" charset="0"/>
              </a:rPr>
              <a:t>John 16:16-33</a:t>
            </a:r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  <a:p>
            <a:pPr algn="ctr"/>
            <a:endParaRPr lang="en-US" sz="1000" dirty="0">
              <a:solidFill>
                <a:schemeClr val="accent4">
                  <a:lumMod val="60000"/>
                  <a:lumOff val="40000"/>
                </a:schemeClr>
              </a:solidFill>
              <a:latin typeface="DomCasual BT" panose="0306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7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536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DomCasual BT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Cook</dc:creator>
  <cp:lastModifiedBy>Randall Cook</cp:lastModifiedBy>
  <cp:revision>2</cp:revision>
  <dcterms:created xsi:type="dcterms:W3CDTF">2020-02-16T14:56:05Z</dcterms:created>
  <dcterms:modified xsi:type="dcterms:W3CDTF">2020-02-29T15:23:31Z</dcterms:modified>
</cp:coreProperties>
</file>