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8" r:id="rId2"/>
    <p:sldId id="390" r:id="rId3"/>
    <p:sldId id="364" r:id="rId4"/>
    <p:sldId id="391" r:id="rId5"/>
    <p:sldId id="377" r:id="rId6"/>
    <p:sldId id="382" r:id="rId7"/>
    <p:sldId id="386" r:id="rId8"/>
    <p:sldId id="387" r:id="rId9"/>
    <p:sldId id="374" r:id="rId10"/>
    <p:sldId id="371" r:id="rId11"/>
    <p:sldId id="388" r:id="rId12"/>
    <p:sldId id="392" r:id="rId13"/>
    <p:sldId id="370" r:id="rId14"/>
    <p:sldId id="389" r:id="rId15"/>
    <p:sldId id="368" r:id="rId16"/>
    <p:sldId id="369" r:id="rId17"/>
    <p:sldId id="373" r:id="rId18"/>
    <p:sldId id="372" r:id="rId19"/>
    <p:sldId id="385" r:id="rId20"/>
    <p:sldId id="354" r:id="rId21"/>
    <p:sldId id="288" r:id="rId22"/>
  </p:sldIdLst>
  <p:sldSz cx="12192000" cy="6858000"/>
  <p:notesSz cx="6858000" cy="9144000"/>
  <p:embeddedFontLst>
    <p:embeddedFont>
      <p:font typeface="Berlin Sans FB Demi" panose="020E0802020502020306" pitchFamily="34" charset="0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isterEarl BT" panose="03080802020302020203" pitchFamily="66" charset="0"/>
      <p:regular r:id="rId3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1D00"/>
    <a:srgbClr val="663300"/>
    <a:srgbClr val="AFDEEB"/>
    <a:srgbClr val="AFCEEB"/>
    <a:srgbClr val="FFCC99"/>
    <a:srgbClr val="800000"/>
    <a:srgbClr val="CC9900"/>
    <a:srgbClr val="CC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84" y="6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0578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7053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7914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3657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34029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02577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47694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30704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36193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4010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33559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2D5C1-8657-42D7-A6D5-A3ACC9E32295}" type="datetimeFigureOut">
              <a:rPr lang="en-US" smtClean="0"/>
              <a:t>5/22/2022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5D2D5F-9F4D-46F6-8B1B-527E69398F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4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8878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District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Demoniac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2-5)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“immediately a man…with an unclean spirit”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“he had his dwelling among the tombs”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8128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D62818C6-8B35-94E2-6145-729E95F57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6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811294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District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Demoniac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2-5)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“immediately a man…with an unclean spirit”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“he had his dwelling among the tombs”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“no one was able to bind him anymore…he had often been bound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with shackles and chains”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“constantly, night and day, he was screaming…and gashing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himself with stones”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77207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District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Demoniac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2-5)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Dispute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6-13)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“he ran up and bowed down”  (c.f. 3:11)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“What business do we have with each other, Jesus, Son of the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Most High God?” (c.f. 1:24)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“I implore You by God, do not torment me!”  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(Revelation 20:10)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“What is your name?” . . . “My name is Legion; for we are many.”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“implore Him earnestly not to send them out of the country”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0413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District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Demoniac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2-5)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Dispute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6-13)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“a large herd of swine feeding nearby on the mountain”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“Send us into the swine so that we may enter them.”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“Jesus gave them permission.”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“the unclean spirits entered the swine; and the herd rushed down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the steep bank into the sea, about two thousand of them;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and they were drowned in the sea”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89801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2" descr="C:\Pictorial Library of Bible Lands\01 Galilee and the North\Sea of Galilee-East Side\Kursi steep slope, tb032804322.jpg">
            <a:extLst>
              <a:ext uri="{FF2B5EF4-FFF2-40B4-BE49-F238E27FC236}">
                <a16:creationId xmlns:a16="http://schemas.microsoft.com/office/drawing/2014/main" id="{A8CC72F4-786D-E602-812B-1C187FB1C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181" b="3833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09412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CONSULTATION WITH THE LIBERAGED DEMONIAC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His Countrymen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14-17)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“Their herdsmen ran away and reported it in the city and in the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country.”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“And the people came to see what it was that had happened.”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“observed the man who had been demon-possessed sitting down,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clothed and in his right mind, the very man who had had the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‘legion’; and they became frightened.”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“they began to implore Him to leave their region”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9744BE-EFFA-E2CA-F1EC-5F0B43BE885A}"/>
              </a:ext>
            </a:extLst>
          </p:cNvPr>
          <p:cNvSpPr txBox="1"/>
          <p:nvPr/>
        </p:nvSpPr>
        <p:spPr>
          <a:xfrm>
            <a:off x="10366645" y="3167390"/>
            <a:ext cx="181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14-20)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47577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CONSULTATION WITH THE LIBERAGED DEMONIAC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His Countrymen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14-17)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His Condition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(18-19)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“as He was getting into the boat, the man who had been demon-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possessed was imploring Him that he might accompany Him.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		And He did not let him…”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“but He said to him, ‘Go home to your people and report to them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what great things the Lord has done for you, and how He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had mercy on you.’ 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9744BE-EFFA-E2CA-F1EC-5F0B43BE885A}"/>
              </a:ext>
            </a:extLst>
          </p:cNvPr>
          <p:cNvSpPr txBox="1"/>
          <p:nvPr/>
        </p:nvSpPr>
        <p:spPr>
          <a:xfrm>
            <a:off x="10366645" y="3167390"/>
            <a:ext cx="181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14-20)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45922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  <a:endParaRPr lang="en-US" b="1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  <a:p>
            <a:pPr marL="571500" indent="-571500">
              <a:lnSpc>
                <a:spcPct val="100000"/>
              </a:lnSpc>
              <a:spcBef>
                <a:spcPts val="0"/>
              </a:spcBef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CONSULTATION WITH THE LIBERAGED DEMONIAC</a:t>
            </a:r>
            <a:endParaRPr lang="en-U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His Countrymen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14-17)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His Condition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15, 18-19)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His Consecration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20)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“And he went away and began to proclaim in Decapolis what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great things Jesus had done for him; and everyone was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	amazed.”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39744BE-EFFA-E2CA-F1EC-5F0B43BE885A}"/>
              </a:ext>
            </a:extLst>
          </p:cNvPr>
          <p:cNvSpPr txBox="1"/>
          <p:nvPr/>
        </p:nvSpPr>
        <p:spPr>
          <a:xfrm>
            <a:off x="10366645" y="3167390"/>
            <a:ext cx="1815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14-20)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56723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A39C03FF-89CF-4B2B-0A97-4DDDD6114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556" y="153646"/>
            <a:ext cx="4560887" cy="658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outdoor, sky, rock, stone&#10;&#10;Description automatically generated">
            <a:extLst>
              <a:ext uri="{FF2B5EF4-FFF2-40B4-BE49-F238E27FC236}">
                <a16:creationId xmlns:a16="http://schemas.microsoft.com/office/drawing/2014/main" id="{D3D64A45-F203-A969-DF0C-CEA4F04285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31" b="9429"/>
          <a:stretch/>
        </p:blipFill>
        <p:spPr>
          <a:xfrm>
            <a:off x="207648" y="1369127"/>
            <a:ext cx="3446452" cy="19382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A46A747C-FB2C-71E1-4D70-4B3928E335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18" b="13543"/>
          <a:stretch/>
        </p:blipFill>
        <p:spPr>
          <a:xfrm>
            <a:off x="8590028" y="1416802"/>
            <a:ext cx="3376620" cy="19031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3" descr="C:\Users\Second user.7DNW38V.001\Documents\Jobs\BiblePlaces project\p\Tel Beth Shean with Roman city excavations, tb011512669.jpg">
            <a:extLst>
              <a:ext uri="{FF2B5EF4-FFF2-40B4-BE49-F238E27FC236}">
                <a16:creationId xmlns:a16="http://schemas.microsoft.com/office/drawing/2014/main" id="{8FD04DE1-5EC9-6AF6-DA2C-7EB23712A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7" b="10474"/>
          <a:stretch/>
        </p:blipFill>
        <p:spPr bwMode="auto">
          <a:xfrm>
            <a:off x="181239" y="3519466"/>
            <a:ext cx="3446454" cy="1938271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sky, grass, outdoor, building&#10;&#10;Description automatically generated">
            <a:extLst>
              <a:ext uri="{FF2B5EF4-FFF2-40B4-BE49-F238E27FC236}">
                <a16:creationId xmlns:a16="http://schemas.microsoft.com/office/drawing/2014/main" id="{EF16B034-5CFC-2267-2AA4-EC2E5EAA01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457"/>
          <a:stretch/>
        </p:blipFill>
        <p:spPr>
          <a:xfrm>
            <a:off x="8602943" y="3554568"/>
            <a:ext cx="3365791" cy="190316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768D12-E244-3316-0D58-AC684A9BC399}"/>
              </a:ext>
            </a:extLst>
          </p:cNvPr>
          <p:cNvSpPr txBox="1"/>
          <p:nvPr/>
        </p:nvSpPr>
        <p:spPr>
          <a:xfrm>
            <a:off x="8888836" y="2872094"/>
            <a:ext cx="280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GADERA/UM  QAIS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44ECD8-B813-143B-E1F2-D7C0A24D3F22}"/>
              </a:ext>
            </a:extLst>
          </p:cNvPr>
          <p:cNvSpPr txBox="1"/>
          <p:nvPr/>
        </p:nvSpPr>
        <p:spPr>
          <a:xfrm>
            <a:off x="8978989" y="5023646"/>
            <a:ext cx="249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GERASA /JERASH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2A5DF0-F52B-FA8E-A79B-940FA182E2E2}"/>
              </a:ext>
            </a:extLst>
          </p:cNvPr>
          <p:cNvSpPr txBox="1"/>
          <p:nvPr/>
        </p:nvSpPr>
        <p:spPr>
          <a:xfrm>
            <a:off x="24860" y="5033598"/>
            <a:ext cx="3737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SCYTHOPOLIS/ BEIT SHAN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AE7A231-9920-1265-F581-222073CC62F2}"/>
              </a:ext>
            </a:extLst>
          </p:cNvPr>
          <p:cNvSpPr txBox="1"/>
          <p:nvPr/>
        </p:nvSpPr>
        <p:spPr>
          <a:xfrm>
            <a:off x="387867" y="2895704"/>
            <a:ext cx="3089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HIPPUS/SUSCITA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A5DCAA-4FED-21A2-6463-BFDBDB9257D6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654100" y="2338262"/>
            <a:ext cx="2321697" cy="198876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5445098-783C-C6E2-2E64-6DF8D36A4FDD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3627693" y="3377000"/>
            <a:ext cx="1923101" cy="1111602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7175E99-8025-FDA3-36D7-C48178D7DDE9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326204" y="2368387"/>
            <a:ext cx="2263824" cy="527317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2539E2C-0B16-F3FF-6D5D-8538DCBBC571}"/>
              </a:ext>
            </a:extLst>
          </p:cNvPr>
          <p:cNvCxnSpPr>
            <a:cxnSpLocks/>
          </p:cNvCxnSpPr>
          <p:nvPr/>
        </p:nvCxnSpPr>
        <p:spPr>
          <a:xfrm flipH="1" flipV="1">
            <a:off x="6897816" y="3873047"/>
            <a:ext cx="1679369" cy="658864"/>
          </a:xfrm>
          <a:prstGeom prst="straightConnector1">
            <a:avLst/>
          </a:prstGeom>
          <a:ln w="38100">
            <a:solidFill>
              <a:srgbClr val="FFFF00"/>
            </a:solidFill>
            <a:headEnd type="none" w="med" len="med"/>
            <a:tailEnd type="triangle" w="med" len="med"/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063319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B19C0C15-F30B-3DC5-3776-A3BC642D76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65966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E2906AF-F48E-481C-8BA0-01314915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51" y="2395470"/>
            <a:ext cx="11629621" cy="44625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Conclusion:</a:t>
            </a:r>
            <a:endParaRPr lang="en-US" sz="2400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</a:endParaRP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Demons are real and dangerous.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Demons can inflict serious personal injury on the one possessed, and on others.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Demons recognize and are subject to appropriate spiritual authority.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We do not have the same authority as Jesus, but we can seek His authority when confronted with a case of demon influence.</a:t>
            </a: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AutoNum type="arabicParenR"/>
            </a:pP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You can take full confidence in the fact that “greater is He that is in you than he that is in the world” (I John 4:4).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B07F32-72C2-83C9-CC7C-2D364C5B3FA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68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40091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372" y="2949263"/>
            <a:ext cx="9697792" cy="259198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4:35-41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	Danger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(calming the storm)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5:1-20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	Demons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(the “maniac” of </a:t>
            </a:r>
            <a:r>
              <a:rPr lang="en-US" sz="320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Gadera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5:21-34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	Disease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(the women with the issue of blood)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5:35-43</a:t>
            </a:r>
            <a:r>
              <a:rPr lang="en-US" sz="3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	Death</a:t>
            </a: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(Jairus’ daughter)</a:t>
            </a:r>
            <a:endParaRPr lang="en-US" sz="32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982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A1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604" y="2219582"/>
            <a:ext cx="11794900" cy="4638418"/>
          </a:xfrm>
        </p:spPr>
        <p:txBody>
          <a:bodyPr>
            <a:noAutofit/>
          </a:bodyPr>
          <a:lstStyle/>
          <a:p>
            <a:pPr marL="571500" indent="-5715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AutoNum type="romanUcPeriod"/>
            </a:pPr>
            <a:r>
              <a:rPr lang="en-US" sz="3200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THE CONFRONTATION WITH MULTIPLE DEMONS</a:t>
            </a:r>
            <a:r>
              <a:rPr lang="en-US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  </a:t>
            </a:r>
            <a:r>
              <a:rPr 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(vs. 1-13)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buAutoNum type="alphaUcPeriod"/>
            </a:pPr>
            <a:r>
              <a:rPr lang="en-US" sz="28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The District</a:t>
            </a:r>
            <a:r>
              <a:rPr lang="en-US" sz="28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</a:rPr>
              <a:t>  (vs. 1)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“the other side”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	- “</a:t>
            </a:r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Gerasenes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50800" dir="5400000" algn="ctr" rotWithShape="0">
                    <a:srgbClr val="000000"/>
                  </a:outerShdw>
                </a:effectLst>
                <a:latin typeface="Berlin Sans FB Demi" panose="020E0802020502020306" pitchFamily="34" charset="0"/>
              </a:rPr>
              <a:t>”</a:t>
            </a:r>
            <a:endParaRPr lang="en-US" sz="280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50800" dist="50800" dir="5400000" algn="ctr" rotWithShape="0">
                  <a:srgbClr val="000000"/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B7A83-D25B-446D-B284-54B355ABAC0C}"/>
              </a:ext>
            </a:extLst>
          </p:cNvPr>
          <p:cNvSpPr txBox="1"/>
          <p:nvPr/>
        </p:nvSpPr>
        <p:spPr>
          <a:xfrm>
            <a:off x="1044271" y="1623939"/>
            <a:ext cx="5468764" cy="584775"/>
          </a:xfrm>
          <a:prstGeom prst="rect">
            <a:avLst/>
          </a:prstGeom>
          <a:solidFill>
            <a:srgbClr val="3A1D00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8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Gospel According to Mark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32AEC9-EEC2-40C1-B4F0-9B057C3A0728}"/>
              </a:ext>
            </a:extLst>
          </p:cNvPr>
          <p:cNvSpPr txBox="1"/>
          <p:nvPr/>
        </p:nvSpPr>
        <p:spPr>
          <a:xfrm>
            <a:off x="9433" y="25758"/>
            <a:ext cx="7581630" cy="172134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noAutofit/>
          </a:bodyPr>
          <a:lstStyle/>
          <a:p>
            <a:pPr algn="ctr"/>
            <a:r>
              <a:rPr lang="en-US" sz="60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The Delivery of a Demoniac</a:t>
            </a:r>
          </a:p>
          <a:p>
            <a:pPr algn="ctr"/>
            <a:r>
              <a:rPr lang="en-US" sz="4400" spc="-100" dirty="0">
                <a:gradFill flip="none" rotWithShape="1">
                  <a:gsLst>
                    <a:gs pos="0">
                      <a:schemeClr val="accent2">
                        <a:lumMod val="75000"/>
                      </a:schemeClr>
                    </a:gs>
                    <a:gs pos="50000">
                      <a:schemeClr val="accent4">
                        <a:lumMod val="40000"/>
                        <a:lumOff val="60000"/>
                        <a:shade val="67500"/>
                        <a:satMod val="115000"/>
                      </a:schemeClr>
                    </a:gs>
                    <a:gs pos="100000">
                      <a:schemeClr val="accent4">
                        <a:lumMod val="40000"/>
                        <a:lumOff val="60000"/>
                        <a:shade val="100000"/>
                        <a:satMod val="115000"/>
                      </a:schemeClr>
                    </a:gs>
                  </a:gsLst>
                  <a:lin ang="16200000" scaled="1"/>
                  <a:tileRect/>
                </a:gradFill>
                <a:latin typeface="MisterEarl BT" panose="03080802020302020203" pitchFamily="66" charset="0"/>
              </a:rPr>
              <a:t>Mark 5:1-20</a:t>
            </a:r>
            <a:endParaRPr lang="en-US" sz="4400" spc="-100" dirty="0">
              <a:solidFill>
                <a:schemeClr val="bg1"/>
              </a:solidFill>
            </a:endParaRPr>
          </a:p>
        </p:txBody>
      </p:sp>
      <p:pic>
        <p:nvPicPr>
          <p:cNvPr id="4" name="Picture 3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07D1B94-D9EA-4BB3-B0BA-74933D1529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1" t="9202" r="30631" b="50000"/>
          <a:stretch/>
        </p:blipFill>
        <p:spPr>
          <a:xfrm flipH="1">
            <a:off x="7611413" y="0"/>
            <a:ext cx="4571153" cy="2221663"/>
          </a:xfrm>
          <a:prstGeom prst="rect">
            <a:avLst/>
          </a:prstGeom>
        </p:spPr>
      </p:pic>
      <p:pic>
        <p:nvPicPr>
          <p:cNvPr id="6" name="Picture 5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0B4EA901-A8F8-4B3F-BAED-280B10A0A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6646" b="47630"/>
          <a:stretch/>
        </p:blipFill>
        <p:spPr>
          <a:xfrm flipH="1">
            <a:off x="8097194" y="1316758"/>
            <a:ext cx="664906" cy="900883"/>
          </a:xfrm>
          <a:prstGeom prst="rect">
            <a:avLst/>
          </a:prstGeom>
        </p:spPr>
      </p:pic>
      <p:pic>
        <p:nvPicPr>
          <p:cNvPr id="11" name="Picture 10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A2B8F624-057B-49B6-83F5-324CE09176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00" t="32524" r="48847" b="48197"/>
          <a:stretch/>
        </p:blipFill>
        <p:spPr>
          <a:xfrm flipH="1">
            <a:off x="7598534" y="1329638"/>
            <a:ext cx="532500" cy="87512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BD3159-9EDC-4A71-BBC8-050C6040B37B}"/>
              </a:ext>
            </a:extLst>
          </p:cNvPr>
          <p:cNvCxnSpPr/>
          <p:nvPr/>
        </p:nvCxnSpPr>
        <p:spPr>
          <a:xfrm>
            <a:off x="9433" y="2197845"/>
            <a:ext cx="12180603" cy="0"/>
          </a:xfrm>
          <a:prstGeom prst="line">
            <a:avLst/>
          </a:prstGeom>
          <a:ln w="381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5320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565921-F8FE-90BC-1898-D60BBA5D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0820BBA-EFEE-205A-E072-0E1C828333CF}"/>
              </a:ext>
            </a:extLst>
          </p:cNvPr>
          <p:cNvSpPr/>
          <p:nvPr/>
        </p:nvSpPr>
        <p:spPr>
          <a:xfrm>
            <a:off x="4031087" y="3193581"/>
            <a:ext cx="7585657" cy="489777"/>
          </a:xfrm>
          <a:custGeom>
            <a:avLst/>
            <a:gdLst>
              <a:gd name="connsiteX0" fmla="*/ 7585657 w 7585657"/>
              <a:gd name="connsiteY0" fmla="*/ 489777 h 489777"/>
              <a:gd name="connsiteX1" fmla="*/ 3786389 w 7585657"/>
              <a:gd name="connsiteY1" fmla="*/ 380 h 489777"/>
              <a:gd name="connsiteX2" fmla="*/ 0 w 7585657"/>
              <a:gd name="connsiteY2" fmla="*/ 425382 h 489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85657" h="489777">
                <a:moveTo>
                  <a:pt x="7585657" y="489777"/>
                </a:moveTo>
                <a:cubicBezTo>
                  <a:pt x="6318161" y="250444"/>
                  <a:pt x="5050665" y="11112"/>
                  <a:pt x="3786389" y="380"/>
                </a:cubicBezTo>
                <a:cubicBezTo>
                  <a:pt x="2522113" y="-10352"/>
                  <a:pt x="1261056" y="207515"/>
                  <a:pt x="0" y="425382"/>
                </a:cubicBezTo>
              </a:path>
            </a:pathLst>
          </a:custGeom>
          <a:noFill/>
          <a:ln w="57150">
            <a:solidFill>
              <a:srgbClr val="FFFF00"/>
            </a:solidFill>
            <a:tailEnd type="stealth"/>
          </a:ln>
          <a:effectLst>
            <a:glow rad="38100">
              <a:schemeClr val="tx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094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, cloth&#10;&#10;Description automatically generated">
            <a:extLst>
              <a:ext uri="{FF2B5EF4-FFF2-40B4-BE49-F238E27FC236}">
                <a16:creationId xmlns:a16="http://schemas.microsoft.com/office/drawing/2014/main" id="{00048285-52B4-95BB-F2DB-337F31B4C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/>
          <a:stretch/>
        </p:blipFill>
        <p:spPr>
          <a:xfrm rot="5400000">
            <a:off x="28840" y="308153"/>
            <a:ext cx="6583039" cy="62416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44ECD8-B813-143B-E1F2-D7C0A24D3F22}"/>
              </a:ext>
            </a:extLst>
          </p:cNvPr>
          <p:cNvSpPr txBox="1"/>
          <p:nvPr/>
        </p:nvSpPr>
        <p:spPr>
          <a:xfrm>
            <a:off x="4252706" y="5139559"/>
            <a:ext cx="1548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GERASA /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JERASH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8572BA5-1434-0A18-3275-76231CC3197C}"/>
              </a:ext>
            </a:extLst>
          </p:cNvPr>
          <p:cNvSpPr/>
          <p:nvPr/>
        </p:nvSpPr>
        <p:spPr>
          <a:xfrm>
            <a:off x="5612278" y="5518307"/>
            <a:ext cx="199000" cy="18090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33711-4190-028D-72F5-E531FC7DF75E}"/>
              </a:ext>
            </a:extLst>
          </p:cNvPr>
          <p:cNvSpPr txBox="1"/>
          <p:nvPr/>
        </p:nvSpPr>
        <p:spPr>
          <a:xfrm>
            <a:off x="6663958" y="4043690"/>
            <a:ext cx="5115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Matthew 8:28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(ESV, JB, NASB, NLT, RSV)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40 miles SE of the Sea of Galilee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no harbor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no tombs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no steep slope</a:t>
            </a:r>
          </a:p>
        </p:txBody>
      </p:sp>
    </p:spTree>
    <p:extLst>
      <p:ext uri="{BB962C8B-B14F-4D97-AF65-F5344CB8AC3E}">
        <p14:creationId xmlns:p14="http://schemas.microsoft.com/office/powerpoint/2010/main" val="2295085216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, cloth&#10;&#10;Description automatically generated">
            <a:extLst>
              <a:ext uri="{FF2B5EF4-FFF2-40B4-BE49-F238E27FC236}">
                <a16:creationId xmlns:a16="http://schemas.microsoft.com/office/drawing/2014/main" id="{00048285-52B4-95BB-F2DB-337F31B4C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/>
          <a:stretch/>
        </p:blipFill>
        <p:spPr>
          <a:xfrm rot="5400000">
            <a:off x="28840" y="308153"/>
            <a:ext cx="6583039" cy="62416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435B732-9E85-7D30-B993-EB0B393A42C3}"/>
              </a:ext>
            </a:extLst>
          </p:cNvPr>
          <p:cNvSpPr/>
          <p:nvPr/>
        </p:nvSpPr>
        <p:spPr>
          <a:xfrm>
            <a:off x="4721493" y="3326748"/>
            <a:ext cx="199000" cy="18090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768D12-E244-3316-0D58-AC684A9BC399}"/>
              </a:ext>
            </a:extLst>
          </p:cNvPr>
          <p:cNvSpPr txBox="1"/>
          <p:nvPr/>
        </p:nvSpPr>
        <p:spPr>
          <a:xfrm>
            <a:off x="4970426" y="3029667"/>
            <a:ext cx="160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GADERA/</a:t>
            </a:r>
          </a:p>
          <a:p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UM  QAIS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33711-4190-028D-72F5-E531FC7DF75E}"/>
              </a:ext>
            </a:extLst>
          </p:cNvPr>
          <p:cNvSpPr txBox="1"/>
          <p:nvPr/>
        </p:nvSpPr>
        <p:spPr>
          <a:xfrm>
            <a:off x="6627557" y="2384272"/>
            <a:ext cx="51151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Matthew 8:28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(KJV)</a:t>
            </a:r>
          </a:p>
          <a:p>
            <a:r>
              <a:rPr lang="en-US" sz="2800" dirty="0">
                <a:solidFill>
                  <a:srgbClr val="FFFF00"/>
                </a:solidFill>
              </a:rPr>
              <a:t>6 miles SE of the Sea of Galilee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notable harbor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no tombs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no steep slope</a:t>
            </a:r>
          </a:p>
        </p:txBody>
      </p:sp>
    </p:spTree>
    <p:extLst>
      <p:ext uri="{BB962C8B-B14F-4D97-AF65-F5344CB8AC3E}">
        <p14:creationId xmlns:p14="http://schemas.microsoft.com/office/powerpoint/2010/main" val="401624987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, cloth&#10;&#10;Description automatically generated">
            <a:extLst>
              <a:ext uri="{FF2B5EF4-FFF2-40B4-BE49-F238E27FC236}">
                <a16:creationId xmlns:a16="http://schemas.microsoft.com/office/drawing/2014/main" id="{00048285-52B4-95BB-F2DB-337F31B4CB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9"/>
          <a:stretch/>
        </p:blipFill>
        <p:spPr>
          <a:xfrm rot="5400000">
            <a:off x="28840" y="308153"/>
            <a:ext cx="6583039" cy="624169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210F70-717A-0857-BF72-827580C31C81}"/>
              </a:ext>
            </a:extLst>
          </p:cNvPr>
          <p:cNvSpPr txBox="1"/>
          <p:nvPr/>
        </p:nvSpPr>
        <p:spPr>
          <a:xfrm>
            <a:off x="4481072" y="1522076"/>
            <a:ext cx="16071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GERGESA/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KURSI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20A7C5-E6FF-1BF7-C9F0-EAA4AD2CE285}"/>
              </a:ext>
            </a:extLst>
          </p:cNvPr>
          <p:cNvSpPr/>
          <p:nvPr/>
        </p:nvSpPr>
        <p:spPr>
          <a:xfrm>
            <a:off x="4515427" y="1948702"/>
            <a:ext cx="199000" cy="18090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B33711-4190-028D-72F5-E531FC7DF75E}"/>
              </a:ext>
            </a:extLst>
          </p:cNvPr>
          <p:cNvSpPr txBox="1"/>
          <p:nvPr/>
        </p:nvSpPr>
        <p:spPr>
          <a:xfrm>
            <a:off x="6679072" y="684260"/>
            <a:ext cx="511517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Mark 5:1; Luke 8:26, 37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(Origin, NIC, NEB)</a:t>
            </a:r>
          </a:p>
          <a:p>
            <a:r>
              <a:rPr lang="en-US" sz="2800" u="sng" dirty="0">
                <a:solidFill>
                  <a:srgbClr val="FFFF00"/>
                </a:solidFill>
              </a:rPr>
              <a:t>on</a:t>
            </a:r>
            <a:r>
              <a:rPr lang="en-US" sz="2800" dirty="0">
                <a:solidFill>
                  <a:srgbClr val="FFFF00"/>
                </a:solidFill>
              </a:rPr>
              <a:t> the Sea of Galilee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harbor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tombs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steep slope</a:t>
            </a:r>
          </a:p>
          <a:p>
            <a:r>
              <a:rPr lang="en-US" sz="2800" dirty="0">
                <a:solidFill>
                  <a:srgbClr val="FFFF00"/>
                </a:solidFill>
              </a:rPr>
              <a:t>		- Byzantine church on site</a:t>
            </a:r>
          </a:p>
        </p:txBody>
      </p:sp>
    </p:spTree>
    <p:extLst>
      <p:ext uri="{BB962C8B-B14F-4D97-AF65-F5344CB8AC3E}">
        <p14:creationId xmlns:p14="http://schemas.microsoft.com/office/powerpoint/2010/main" val="149376767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71A064-432B-028C-3503-8D83FCCED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6">
            <a:extLst>
              <a:ext uri="{FF2B5EF4-FFF2-40B4-BE49-F238E27FC236}">
                <a16:creationId xmlns:a16="http://schemas.microsoft.com/office/drawing/2014/main" id="{2A889AEE-A786-C491-CBFF-14232F6A1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1158" y="3507854"/>
            <a:ext cx="516877" cy="508111"/>
          </a:xfrm>
          <a:prstGeom prst="ellipse">
            <a:avLst/>
          </a:prstGeom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508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DD3ACF2B-AD57-4D50-4C3C-9DE8A0DD9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843" y="3497620"/>
            <a:ext cx="18194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76200">
                    <a:schemeClr val="tx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Kursi church</a:t>
            </a: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11A9182-8DF5-AE54-18D5-595C79503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145" y="2061029"/>
            <a:ext cx="20495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76200">
                    <a:schemeClr val="tx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Golan Heights</a:t>
            </a: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935FD42F-3BC6-99E4-2462-A03F7D74A4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5095" y="4926582"/>
            <a:ext cx="7615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76200">
                    <a:schemeClr val="tx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slope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C048768-89E6-E264-5AB9-F97630BA532B}"/>
              </a:ext>
            </a:extLst>
          </p:cNvPr>
          <p:cNvCxnSpPr/>
          <p:nvPr/>
        </p:nvCxnSpPr>
        <p:spPr>
          <a:xfrm>
            <a:off x="11480725" y="5173227"/>
            <a:ext cx="503802" cy="114300"/>
          </a:xfrm>
          <a:prstGeom prst="straightConnector1">
            <a:avLst/>
          </a:prstGeom>
          <a:ln w="5715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508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6">
            <a:extLst>
              <a:ext uri="{FF2B5EF4-FFF2-40B4-BE49-F238E27FC236}">
                <a16:creationId xmlns:a16="http://schemas.microsoft.com/office/drawing/2014/main" id="{E42F4074-1775-792B-2D8A-F31EE8CD1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96888" y="4883744"/>
            <a:ext cx="516877" cy="508111"/>
          </a:xfrm>
          <a:prstGeom prst="ellipse">
            <a:avLst/>
          </a:prstGeom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508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40B61722-5871-EF80-9DD2-EFC3FFC749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84" y="4873510"/>
            <a:ext cx="9614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76200">
                    <a:schemeClr val="tx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harbor</a:t>
            </a:r>
          </a:p>
        </p:txBody>
      </p:sp>
      <p:sp>
        <p:nvSpPr>
          <p:cNvPr id="10" name="Oval 6">
            <a:extLst>
              <a:ext uri="{FF2B5EF4-FFF2-40B4-BE49-F238E27FC236}">
                <a16:creationId xmlns:a16="http://schemas.microsoft.com/office/drawing/2014/main" id="{FCDEEE3C-C1ED-2ED0-F220-9F1C784B8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9169" y="3505706"/>
            <a:ext cx="516877" cy="508111"/>
          </a:xfrm>
          <a:prstGeom prst="ellipse">
            <a:avLst/>
          </a:prstGeom>
          <a:ln w="22225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  <a:effectLst>
            <a:glow rad="50800">
              <a:schemeClr val="tx1">
                <a:alpha val="6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 dirty="0">
              <a:latin typeface="Calibri" pitchFamily="34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CE71248C-487A-81EC-49FB-BEB84518F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7565" y="3495472"/>
            <a:ext cx="84880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effectLst>
                  <a:glow rad="76200">
                    <a:schemeClr val="tx1">
                      <a:alpha val="60000"/>
                    </a:schemeClr>
                  </a:glow>
                </a:effectLst>
                <a:latin typeface="Calibri" pitchFamily="34" charset="0"/>
                <a:cs typeface="Calibri" pitchFamily="34" charset="0"/>
              </a:rPr>
              <a:t>tombs</a:t>
            </a:r>
          </a:p>
        </p:txBody>
      </p:sp>
    </p:spTree>
    <p:extLst>
      <p:ext uri="{BB962C8B-B14F-4D97-AF65-F5344CB8AC3E}">
        <p14:creationId xmlns:p14="http://schemas.microsoft.com/office/powerpoint/2010/main" val="283149124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EAA6C9D5F2E94E8E5993DDB04FFE84" ma:contentTypeVersion="13" ma:contentTypeDescription="Create a new document." ma:contentTypeScope="" ma:versionID="c87817c8ca797e259aaec1ac77a8d9d2">
  <xsd:schema xmlns:xsd="http://www.w3.org/2001/XMLSchema" xmlns:xs="http://www.w3.org/2001/XMLSchema" xmlns:p="http://schemas.microsoft.com/office/2006/metadata/properties" xmlns:ns2="88fabcde-869d-46c8-afa4-6aaeedadd5e0" xmlns:ns3="b26c2c72-7539-449d-973a-561d8de75186" targetNamespace="http://schemas.microsoft.com/office/2006/metadata/properties" ma:root="true" ma:fieldsID="1e75fbedfe31be511eb04608f85bc114" ns2:_="" ns3:_="">
    <xsd:import namespace="88fabcde-869d-46c8-afa4-6aaeedadd5e0"/>
    <xsd:import namespace="b26c2c72-7539-449d-973a-561d8de75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fabcde-869d-46c8-afa4-6aaeedadd5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c2c72-7539-449d-973a-561d8de75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FE3D1F-F386-4E8B-A866-ABCFE97B29FF}"/>
</file>

<file path=customXml/itemProps2.xml><?xml version="1.0" encoding="utf-8"?>
<ds:datastoreItem xmlns:ds="http://schemas.openxmlformats.org/officeDocument/2006/customXml" ds:itemID="{9EA684C3-BEFB-4A07-B559-AD5FCDA42E06}"/>
</file>

<file path=customXml/itemProps3.xml><?xml version="1.0" encoding="utf-8"?>
<ds:datastoreItem xmlns:ds="http://schemas.openxmlformats.org/officeDocument/2006/customXml" ds:itemID="{075A0B2D-2B73-4DE5-AC59-D5EE31997F5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7901</TotalTime>
  <Words>1100</Words>
  <Application>Microsoft Office PowerPoint</Application>
  <PresentationFormat>Widescreen</PresentationFormat>
  <Paragraphs>144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MisterEarl BT</vt:lpstr>
      <vt:lpstr>Calibri Light</vt:lpstr>
      <vt:lpstr>Arial</vt:lpstr>
      <vt:lpstr>Calibri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Randall Cook</dc:creator>
  <cp:lastModifiedBy>Randall Cook</cp:lastModifiedBy>
  <cp:revision>178</cp:revision>
  <dcterms:created xsi:type="dcterms:W3CDTF">2016-06-15T13:45:33Z</dcterms:created>
  <dcterms:modified xsi:type="dcterms:W3CDTF">2022-05-22T12:58:20Z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0x01010041EAA6C9D5F2E94E8E5993DDB04FFE84</vt:lpwstr>
  </property>
</Properties>
</file>